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90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77FFC-032F-427A-8BD7-35D5DFA2BC5B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C1D3-1861-4C25-A60C-3064AF9EC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38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77FFC-032F-427A-8BD7-35D5DFA2BC5B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C1D3-1861-4C25-A60C-3064AF9EC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552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77FFC-032F-427A-8BD7-35D5DFA2BC5B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C1D3-1861-4C25-A60C-3064AF9EC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737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77FFC-032F-427A-8BD7-35D5DFA2BC5B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C1D3-1861-4C25-A60C-3064AF9EC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77FFC-032F-427A-8BD7-35D5DFA2BC5B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C1D3-1861-4C25-A60C-3064AF9EC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466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77FFC-032F-427A-8BD7-35D5DFA2BC5B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C1D3-1861-4C25-A60C-3064AF9EC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66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77FFC-032F-427A-8BD7-35D5DFA2BC5B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C1D3-1861-4C25-A60C-3064AF9EC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869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77FFC-032F-427A-8BD7-35D5DFA2BC5B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C1D3-1861-4C25-A60C-3064AF9EC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15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77FFC-032F-427A-8BD7-35D5DFA2BC5B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C1D3-1861-4C25-A60C-3064AF9EC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728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77FFC-032F-427A-8BD7-35D5DFA2BC5B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C1D3-1861-4C25-A60C-3064AF9EC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275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77FFC-032F-427A-8BD7-35D5DFA2BC5B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C1D3-1861-4C25-A60C-3064AF9EC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266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77FFC-032F-427A-8BD7-35D5DFA2BC5B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3C1D3-1861-4C25-A60C-3064AF9EC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012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itbnf.iitb.ac.in/iitbnf/index.php/infrastructure?layout=edit&amp;id=1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TITLE OF THE PROJECT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Name &amp; address of PI and co- PI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7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OBJECTIVE AND INTRODUCTION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Objective- How will it benefit to society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Brief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introduction of the fabrication device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61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NOVELTY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Clearly indicate the novelty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52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Process Flow (Example)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Wafer specifications: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                                Wafer: Si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                                Wafer type: p-type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                               Orientation: &lt;100&gt;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                               Resistivity: 4-7 ohm-cm </a:t>
            </a:r>
          </a:p>
          <a:p>
            <a:pPr>
              <a:lnSpc>
                <a:spcPct val="150000"/>
              </a:lnSpc>
              <a:buFont typeface="+mj-lt"/>
              <a:buAutoNum type="arabicPeriod" startAt="2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RCA cleaning of the wafer </a:t>
            </a:r>
          </a:p>
          <a:p>
            <a:pPr>
              <a:lnSpc>
                <a:spcPct val="150000"/>
              </a:lnSpc>
              <a:buFont typeface="+mj-lt"/>
              <a:buAutoNum type="arabicPeriod" startAt="2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Oxidation: 20 nm thick SiO2 layer to be grown by dry oxidation furnace 4. Measurement of oxide thickness by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ellipsometer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+mj-lt"/>
              <a:buAutoNum type="arabicPeriod" startAt="2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100 nm thick Al layer deposition by thermal evaporation system</a:t>
            </a:r>
          </a:p>
          <a:p>
            <a:pPr>
              <a:lnSpc>
                <a:spcPct val="150000"/>
              </a:lnSpc>
              <a:buFont typeface="+mj-lt"/>
              <a:buAutoNum type="arabicPeriod" startAt="2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Spin coating of positive photo-resist (example: SPR 1813) </a:t>
            </a:r>
          </a:p>
          <a:p>
            <a:pPr>
              <a:lnSpc>
                <a:spcPct val="150000"/>
              </a:lnSpc>
              <a:buFont typeface="+mj-lt"/>
              <a:buAutoNum type="arabicPeriod" startAt="2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UV illumination of the sample in DSA through mask with dots of diameter 1mm 8. Exposed sample treated in developing solution (MF319). </a:t>
            </a:r>
          </a:p>
          <a:p>
            <a:pPr>
              <a:lnSpc>
                <a:spcPct val="150000"/>
              </a:lnSpc>
              <a:buFont typeface="+mj-lt"/>
              <a:buAutoNum type="arabicPeriod" startAt="2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Wet etching of Al layer by etchant solution (H3PO4:CH3COOH:HNO3:DI water = 16:1:1:2)</a:t>
            </a:r>
          </a:p>
          <a:p>
            <a:pPr>
              <a:lnSpc>
                <a:spcPct val="150000"/>
              </a:lnSpc>
              <a:buFont typeface="+mj-lt"/>
              <a:buAutoNum type="arabicPeriod" startAt="2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Removal of photo-resist by acetone </a:t>
            </a:r>
          </a:p>
          <a:p>
            <a:pPr>
              <a:lnSpc>
                <a:spcPct val="150000"/>
              </a:lnSpc>
              <a:buFont typeface="+mj-lt"/>
              <a:buAutoNum type="arabicPeriod" startAt="2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Back etching of the sample by 2% HF solution </a:t>
            </a:r>
          </a:p>
          <a:p>
            <a:pPr>
              <a:lnSpc>
                <a:spcPct val="150000"/>
              </a:lnSpc>
              <a:buFont typeface="+mj-lt"/>
              <a:buAutoNum type="arabicPeriod" startAt="2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100 nm thick Al layer deposition at back of the sample by thermal evaporation system </a:t>
            </a:r>
          </a:p>
          <a:p>
            <a:pPr>
              <a:lnSpc>
                <a:spcPct val="150000"/>
              </a:lnSpc>
              <a:buFont typeface="+mj-lt"/>
              <a:buAutoNum type="arabicPeriod" startAt="2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FGA at 420ºC for 20 min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71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Process Flow –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Schematics (Example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1295400"/>
            <a:ext cx="6934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57600" y="5294265"/>
            <a:ext cx="4876800" cy="138499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Please Note :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For thin film, deposition, please mention the thickness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Mention the feature size, pitch dimensions at each fabrication steps of lithography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Final top view of the device is also required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1125379"/>
            <a:ext cx="3886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Mention the thickness at each level for deposition</a:t>
            </a:r>
            <a:endParaRPr lang="en-US" sz="1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73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Infrastructure required from IITBNF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Mention all fabrication and the characterization tools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required (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Details </a:t>
            </a:r>
            <a:r>
              <a:rPr lang="en-US" sz="1200" i="1" dirty="0">
                <a:latin typeface="Times New Roman" pitchFamily="18" charset="0"/>
                <a:cs typeface="Times New Roman" pitchFamily="18" charset="0"/>
              </a:rPr>
              <a:t>of R&amp;D infrastructure available at the IITBNF may be found on </a:t>
            </a:r>
            <a:r>
              <a:rPr lang="en-US" sz="1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sz="1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www.iitbnf.iitb.ac.in/iitbnf/index.php/infrastructure?layout=edit&amp;id=18</a:t>
            </a:r>
            <a:r>
              <a:rPr lang="en-US" sz="1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)</a:t>
            </a:r>
            <a:endParaRPr lang="en-US" sz="1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For example :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Oxidation Furnace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Thermal Evaporator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MJB4 lithography</a:t>
            </a:r>
          </a:p>
          <a:p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58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References (Maximum 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buFont typeface="+mj-lt"/>
              <a:buAutoNum type="arabicPeriod"/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914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</TotalTime>
  <Words>278</Words>
  <Application>Microsoft Office PowerPoint</Application>
  <PresentationFormat>On-screen Show (4:3)</PresentationFormat>
  <Paragraphs>50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TITLE OF THE PROJECT</vt:lpstr>
      <vt:lpstr>OBJECTIVE AND INTRODUCTION</vt:lpstr>
      <vt:lpstr>NOVELTY</vt:lpstr>
      <vt:lpstr>Process Flow (Example)</vt:lpstr>
      <vt:lpstr>Process Flow –Schematics (Example)</vt:lpstr>
      <vt:lpstr>Infrastructure required from IITBNF</vt:lpstr>
      <vt:lpstr>References (Maximum 10)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IITBNF</dc:creator>
  <cp:lastModifiedBy>User</cp:lastModifiedBy>
  <cp:revision>16</cp:revision>
  <dcterms:created xsi:type="dcterms:W3CDTF">2018-04-03T07:02:31Z</dcterms:created>
  <dcterms:modified xsi:type="dcterms:W3CDTF">2022-08-05T05:50:56Z</dcterms:modified>
</cp:coreProperties>
</file>